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5" r:id="rId4"/>
    <p:sldId id="266" r:id="rId5"/>
    <p:sldId id="262" r:id="rId6"/>
    <p:sldId id="263" r:id="rId7"/>
    <p:sldId id="261" r:id="rId8"/>
    <p:sldId id="259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48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sv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0448D8-B6ED-6CDE-EA13-FB9D0EE2EC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/>
          <a:lstStyle>
            <a:lvl1pPr algn="ctr">
              <a:defRPr>
                <a:gradFill>
                  <a:gsLst>
                    <a:gs pos="88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1000">
                      <a:schemeClr val="tx2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ru-RU" dirty="0"/>
              <a:t>Спасибо за внимание!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05BE87A-822E-0238-D8A8-4F3D7B3D2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89D91-0C72-41D0-AAAB-0EA553838AE0}" type="datetimeFigureOut">
              <a:rPr lang="ru-RU" smtClean="0"/>
              <a:t>25.05.2024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9A78C48-89E3-61C5-ED61-7FD583647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F6C2A47-ADB1-C50E-7C0A-3D650D26D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AC82-9DE0-430F-BE51-2EF6D416EF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099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BE1D2D-C4CA-650E-F44D-15E6C64AA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B50BC2-2865-4027-C278-71FB9837C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720947-4EEE-FC98-447F-FC3ED77DC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89D91-0C72-41D0-AAAB-0EA553838AE0}" type="datetimeFigureOut">
              <a:rPr lang="ru-RU" smtClean="0"/>
              <a:t>25.05.2024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424C4B-3210-8E85-1BBA-5B48DDFD8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E2A3D7-9F2E-4AA2-60F4-E06ABFE4C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AC82-9DE0-430F-BE51-2EF6D416EF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307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1C6BCB-65E2-C57A-3BBE-A546040BC9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b"/>
          <a:lstStyle>
            <a:lvl1pPr algn="ctr">
              <a:defRPr sz="600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0">
                        <a:schemeClr val="bg1"/>
                      </a:gs>
                      <a:gs pos="98000">
                        <a:schemeClr val="accent6">
                          <a:lumMod val="5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tx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a:defRPr>
            </a:lvl1pPr>
          </a:lstStyle>
          <a:p>
            <a:pPr algn="l"/>
            <a:r>
              <a:rPr lang="en-US" b="0" i="0" dirty="0">
                <a:effectLst/>
                <a:latin typeface="Segoe UI" panose="020B0502040204020203" pitchFamily="34" charset="0"/>
              </a:rPr>
              <a:t>Pose Bowl: Detection Track</a:t>
            </a:r>
            <a:endParaRPr lang="en-US" b="0" i="0" dirty="0">
              <a:effectLst/>
              <a:highlight>
                <a:srgbClr val="FDFDFE"/>
              </a:highlight>
              <a:latin typeface="var(--font-heading)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9AADC8E-A393-8C73-3490-EEBDFC7827F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73628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0" i="0" kern="12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0">
                        <a:schemeClr val="bg1"/>
                      </a:gs>
                      <a:gs pos="98000">
                        <a:schemeClr val="accent6">
                          <a:lumMod val="5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+mj-ea"/>
                <a:cs typeface="+mj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DRIVENDATA competition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8D3E7D2-4153-DDB4-45EE-55112691B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407024"/>
            <a:ext cx="3276600" cy="365125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3600" b="0" i="0" kern="1200" smtClean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0">
                        <a:schemeClr val="bg1"/>
                      </a:gs>
                      <a:gs pos="98000">
                        <a:schemeClr val="accent6">
                          <a:lumMod val="5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By noobs</a:t>
            </a:r>
          </a:p>
        </p:txBody>
      </p:sp>
    </p:spTree>
    <p:extLst>
      <p:ext uri="{BB962C8B-B14F-4D97-AF65-F5344CB8AC3E}">
        <p14:creationId xmlns:p14="http://schemas.microsoft.com/office/powerpoint/2010/main" val="637529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D3B45F-4C3A-AB8D-C614-AD4545087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0C37F3-899D-79C3-DE7F-098A3E20B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95DD7C-0AFF-890E-1B0B-8ADF261E62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C89D91-0C72-41D0-AAAB-0EA553838AE0}" type="datetimeFigureOut">
              <a:rPr lang="ru-RU" smtClean="0"/>
              <a:t>25.05.2024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D1F0B2-3235-4A33-8145-0FC32CCFDC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1AEF8F-8041-59F6-84FC-18D900AE4E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40AC82-9DE0-430F-BE51-2EF6D416EF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4321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0" r:id="rId2"/>
    <p:sldLayoutId id="2147483649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microsoft.com/office/2007/relationships/hdphoto" Target="../media/hdphoto5.wdp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11" Type="http://schemas.openxmlformats.org/officeDocument/2006/relationships/image" Target="../media/image22.jpg"/><Relationship Id="rId5" Type="http://schemas.openxmlformats.org/officeDocument/2006/relationships/image" Target="../media/image16.jpg"/><Relationship Id="rId10" Type="http://schemas.openxmlformats.org/officeDocument/2006/relationships/image" Target="../media/image21.jpg"/><Relationship Id="rId4" Type="http://schemas.openxmlformats.org/officeDocument/2006/relationships/image" Target="../media/image15.jpg"/><Relationship Id="rId9" Type="http://schemas.openxmlformats.org/officeDocument/2006/relationships/image" Target="../media/image20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9B034A-AAA0-57BE-5170-E91D406E50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99359"/>
            <a:ext cx="9144000" cy="101060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Pose Bowl: Detection Track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4D34B9-C0CE-E34E-4E17-6B7695588F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DRIVENDATA competition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8021A6-BA9F-EDE0-8EC2-56BE276AF426}"/>
              </a:ext>
            </a:extLst>
          </p:cNvPr>
          <p:cNvSpPr txBox="1"/>
          <p:nvPr/>
        </p:nvSpPr>
        <p:spPr>
          <a:xfrm>
            <a:off x="101272" y="4911228"/>
            <a:ext cx="3038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0">
                        <a:schemeClr val="bg1"/>
                      </a:gs>
                      <a:gs pos="98000">
                        <a:schemeClr val="accent6">
                          <a:lumMod val="50000"/>
                        </a:schemeClr>
                      </a:gs>
                    </a:gsLst>
                    <a:lin ang="5400000" scaled="1"/>
                  </a:gradFill>
                </a:ln>
                <a:latin typeface="Segoe UI" panose="020B0502040204020203" pitchFamily="34" charset="0"/>
                <a:ea typeface="+mj-ea"/>
                <a:cs typeface="+mj-cs"/>
              </a:rPr>
              <a:t>by team</a:t>
            </a:r>
            <a:r>
              <a:rPr lang="en-US" sz="36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0">
                        <a:schemeClr val="bg1"/>
                      </a:gs>
                      <a:gs pos="98000">
                        <a:schemeClr val="accent6">
                          <a:lumMod val="50000"/>
                        </a:schemeClr>
                      </a:gs>
                    </a:gsLst>
                    <a:lin ang="5400000" scaled="1"/>
                  </a:gradFill>
                </a:ln>
                <a:latin typeface="Segoe UI" panose="020B0502040204020203" pitchFamily="34" charset="0"/>
                <a:ea typeface="+mj-ea"/>
                <a:cs typeface="+mj-cs"/>
              </a:rPr>
              <a:t> </a:t>
            </a:r>
            <a:r>
              <a:rPr lang="en-US" sz="40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0">
                        <a:schemeClr val="bg1"/>
                      </a:gs>
                      <a:gs pos="98000">
                        <a:schemeClr val="accent6">
                          <a:lumMod val="50000"/>
                        </a:schemeClr>
                      </a:gs>
                    </a:gsLst>
                    <a:lin ang="5400000" scaled="1"/>
                  </a:gradFill>
                </a:ln>
                <a:latin typeface="Segoe UI" panose="020B0502040204020203" pitchFamily="34" charset="0"/>
                <a:ea typeface="+mj-ea"/>
                <a:cs typeface="+mj-cs"/>
              </a:rPr>
              <a:t>noobs</a:t>
            </a:r>
            <a:endParaRPr lang="ru-RU" sz="3600"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bg1"/>
                    </a:gs>
                    <a:gs pos="98000">
                      <a:schemeClr val="accent6">
                        <a:lumMod val="50000"/>
                      </a:schemeClr>
                    </a:gs>
                  </a:gsLst>
                  <a:lin ang="5400000" scaled="1"/>
                </a:gradFill>
              </a:ln>
              <a:latin typeface="Segoe UI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6568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25BD2C-ECCB-08B8-E5C8-F16B81E86225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ru-RU" dirty="0">
                <a:solidFill>
                  <a:schemeClr val="accent2">
                    <a:lumMod val="75000"/>
                  </a:schemeClr>
                </a:solidFill>
              </a:rPr>
              <a:t>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02AE77-72F7-EA3B-978A-677419583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949" y="1825625"/>
            <a:ext cx="6644468" cy="217984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accent2">
                    <a:lumMod val="75000"/>
                  </a:schemeClr>
                </a:solidFill>
              </a:rPr>
              <a:t>Мы использовали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yolov8s </a:t>
            </a:r>
            <a:r>
              <a:rPr lang="ru-RU" dirty="0">
                <a:solidFill>
                  <a:schemeClr val="accent2">
                    <a:lumMod val="75000"/>
                  </a:schemeClr>
                </a:solidFill>
              </a:rPr>
              <a:t>обученную на 18.4к изображениях.</a:t>
            </a:r>
          </a:p>
          <a:p>
            <a:pPr marL="0" indent="0">
              <a:buNone/>
            </a:pPr>
            <a:r>
              <a:rPr lang="ru-RU" dirty="0" err="1">
                <a:solidFill>
                  <a:schemeClr val="accent2">
                    <a:lumMod val="75000"/>
                  </a:schemeClr>
                </a:solidFill>
              </a:rPr>
              <a:t>Валидировали</a:t>
            </a:r>
            <a:r>
              <a:rPr lang="ru-RU" dirty="0">
                <a:solidFill>
                  <a:schemeClr val="accent2">
                    <a:lumMod val="75000"/>
                  </a:schemeClr>
                </a:solidFill>
              </a:rPr>
              <a:t> и тестировали на 3.7к изображениях для каждого процесса.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BEDEE0F-00BE-B9BF-4556-3FBE2FC466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291" y="1106805"/>
            <a:ext cx="4932228" cy="497218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436D1B-8DA1-BF37-35B7-A5CCD41633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3811" y="4005470"/>
            <a:ext cx="2682602" cy="27389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8918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3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A368FE-4ED9-876C-4E4D-50089EB05AAE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57ECDA-53C0-0D14-791D-D6ED08324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206"/>
            <a:ext cx="10795000" cy="7074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ru-RU" i="0" dirty="0">
                <a:effectLst/>
                <a:latin typeface="Open Sans" panose="020B0606030504020204" pitchFamily="34" charset="0"/>
              </a:rPr>
              <a:t>Нашей задачей было поднять </a:t>
            </a:r>
            <a:r>
              <a:rPr lang="en-US" i="0" dirty="0">
                <a:effectLst/>
                <a:latin typeface="Open Sans" panose="020B0606030504020204" pitchFamily="34" charset="0"/>
              </a:rPr>
              <a:t>score </a:t>
            </a:r>
            <a:r>
              <a:rPr lang="ru-RU" i="0" dirty="0">
                <a:effectLst/>
                <a:latin typeface="Open Sans" panose="020B0606030504020204" pitchFamily="34" charset="0"/>
              </a:rPr>
              <a:t>на </a:t>
            </a:r>
            <a:r>
              <a:rPr lang="en-US" i="0" dirty="0">
                <a:effectLst/>
                <a:latin typeface="Open Sans" panose="020B0606030504020204" pitchFamily="34" charset="0"/>
              </a:rPr>
              <a:t>&gt;</a:t>
            </a:r>
            <a:r>
              <a:rPr lang="ru-RU" i="0" dirty="0">
                <a:effectLst/>
                <a:latin typeface="Open Sans" panose="020B0606030504020204" pitchFamily="34" charset="0"/>
              </a:rPr>
              <a:t>0.1 по сравнению со старой моделью</a:t>
            </a:r>
            <a:endParaRPr lang="ru-RU" dirty="0"/>
          </a:p>
        </p:txBody>
      </p:sp>
      <p:pic>
        <p:nvPicPr>
          <p:cNvPr id="5" name="Рисунок 4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19FA512A-7F13-6C8C-355E-B69C4687D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4436"/>
            <a:ext cx="12192000" cy="3942976"/>
          </a:xfrm>
          <a:prstGeom prst="rect">
            <a:avLst/>
          </a:prstGeom>
          <a:effectLst>
            <a:outerShdw blurRad="723900" dist="38100" dir="2700000" sx="106000" sy="106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Рисунок 6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9BEE5AA3-14CC-3A06-92D6-744881A8D48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" t="89889" r="83979" b="1131"/>
          <a:stretch/>
        </p:blipFill>
        <p:spPr>
          <a:xfrm>
            <a:off x="8026400" y="3579963"/>
            <a:ext cx="3962400" cy="871922"/>
          </a:xfrm>
          <a:prstGeom prst="rect">
            <a:avLst/>
          </a:prstGeom>
          <a:effectLst>
            <a:outerShdw blurRad="723900" dist="38100" dir="2700000" sx="106000" sy="106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0737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8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CB2C60-302E-F009-837F-9B4397A95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0"/>
            <a:ext cx="10515600" cy="1107440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bg1"/>
                </a:solidFill>
              </a:rPr>
              <a:t>Что мы добавили для улучшения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125A84-430C-BED7-15E4-4E15AF14E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42623"/>
            <a:ext cx="10515600" cy="1264183"/>
          </a:xfrm>
        </p:spPr>
        <p:txBody>
          <a:bodyPr>
            <a:normAutofit/>
          </a:bodyPr>
          <a:lstStyle/>
          <a:p>
            <a:r>
              <a:rPr lang="ru-RU" sz="2000" dirty="0">
                <a:solidFill>
                  <a:schemeClr val="bg1"/>
                </a:solidFill>
              </a:rPr>
              <a:t>Больший </a:t>
            </a:r>
            <a:r>
              <a:rPr lang="ru-RU" sz="2000" dirty="0" err="1">
                <a:solidFill>
                  <a:schemeClr val="bg1"/>
                </a:solidFill>
              </a:rPr>
              <a:t>датасет</a:t>
            </a:r>
            <a:endParaRPr lang="ru-RU" sz="2000" dirty="0">
              <a:solidFill>
                <a:schemeClr val="bg1"/>
              </a:solidFill>
            </a:endParaRPr>
          </a:p>
          <a:p>
            <a:r>
              <a:rPr lang="ru-RU" sz="2000" dirty="0">
                <a:solidFill>
                  <a:schemeClr val="bg1"/>
                </a:solidFill>
              </a:rPr>
              <a:t>Больше </a:t>
            </a:r>
            <a:r>
              <a:rPr lang="en-US" sz="2000" dirty="0">
                <a:solidFill>
                  <a:schemeClr val="bg1"/>
                </a:solidFill>
              </a:rPr>
              <a:t>batch size</a:t>
            </a:r>
            <a:endParaRPr lang="ru-RU" sz="2000" dirty="0">
              <a:solidFill>
                <a:schemeClr val="bg1"/>
              </a:solidFill>
            </a:endParaRPr>
          </a:p>
          <a:p>
            <a:r>
              <a:rPr lang="ru-RU" sz="2000" dirty="0">
                <a:solidFill>
                  <a:schemeClr val="bg1"/>
                </a:solidFill>
              </a:rPr>
              <a:t>Больше параметров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7" name="Рисунок 6" descr="Изображение выглядит как текст, диаграмма, План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6EEFD22D-2714-C559-396D-83C852D7AF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987" y="946085"/>
            <a:ext cx="5855013" cy="2927507"/>
          </a:xfrm>
          <a:prstGeom prst="rect">
            <a:avLst/>
          </a:prstGeom>
          <a:effectLst>
            <a:outerShdw blurRad="7112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F735289-09C6-175F-B7CE-F3A1866B69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89" b="8994"/>
          <a:stretch/>
        </p:blipFill>
        <p:spPr>
          <a:xfrm>
            <a:off x="0" y="2003344"/>
            <a:ext cx="7128387" cy="2851312"/>
          </a:xfrm>
          <a:prstGeom prst="rect">
            <a:avLst/>
          </a:prstGeom>
          <a:effectLst>
            <a:outerShdw blurRad="7112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9737BD8-09B4-D6FB-45D2-A747B24616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3520" y="5014650"/>
            <a:ext cx="9204960" cy="1891152"/>
          </a:xfrm>
          <a:prstGeom prst="rect">
            <a:avLst/>
          </a:prstGeom>
          <a:effectLst>
            <a:outerShdw blurRad="711200" dist="38100" dir="2700000" sx="101000" sy="101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1865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5000"/>
                    </a14:imgEffect>
                  </a14:imgLayer>
                </a14:imgProps>
              </a:ext>
            </a:extLst>
          </a:blip>
          <a:srcRect/>
          <a:stretch>
            <a:fillRect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1FF443-AD3E-FA46-D767-88497729D89C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Наше решение оценки (</a:t>
            </a:r>
            <a:r>
              <a:rPr lang="en-US" dirty="0">
                <a:solidFill>
                  <a:schemeClr val="bg1"/>
                </a:solidFill>
              </a:rPr>
              <a:t>score</a:t>
            </a:r>
            <a:r>
              <a:rPr lang="ru-RU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B0CE08-22CF-5E87-22C7-7679EA181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56731"/>
            <a:ext cx="11353800" cy="75599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Мы собрали с нуля свой тестовый </a:t>
            </a:r>
            <a:r>
              <a:rPr lang="ru-RU" dirty="0" err="1">
                <a:solidFill>
                  <a:schemeClr val="bg1"/>
                </a:solidFill>
              </a:rPr>
              <a:t>датасет</a:t>
            </a:r>
            <a:r>
              <a:rPr lang="ru-RU" dirty="0">
                <a:solidFill>
                  <a:schemeClr val="bg1"/>
                </a:solidFill>
              </a:rPr>
              <a:t> для оценки нашей модели.</a:t>
            </a:r>
          </a:p>
        </p:txBody>
      </p:sp>
      <p:pic>
        <p:nvPicPr>
          <p:cNvPr id="5" name="Рисунок 4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64A44A25-54EC-9C14-75F3-2D453BB280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4" t="16750" b="6056"/>
          <a:stretch/>
        </p:blipFill>
        <p:spPr>
          <a:xfrm>
            <a:off x="1746747" y="2312722"/>
            <a:ext cx="8698506" cy="41801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673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5000"/>
                    </a14:imgEffect>
                  </a14:imgLayer>
                </a14:imgProps>
              </a:ext>
            </a:extLst>
          </a:blip>
          <a:srcRect/>
          <a:stretch>
            <a:fillRect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1FF443-AD3E-FA46-D767-88497729D89C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Процесс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B0CE08-22CF-5E87-22C7-7679EA181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9819"/>
            <a:ext cx="10515600" cy="11541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Имея 2000 спутников без фона, мы собрали </a:t>
            </a:r>
            <a:r>
              <a:rPr lang="ru-RU" dirty="0" err="1">
                <a:solidFill>
                  <a:schemeClr val="bg1"/>
                </a:solidFill>
              </a:rPr>
              <a:t>датасет</a:t>
            </a:r>
            <a:r>
              <a:rPr lang="ru-RU" dirty="0">
                <a:solidFill>
                  <a:schemeClr val="bg1"/>
                </a:solidFill>
              </a:rPr>
              <a:t> с фонами и сгенерировали с каждым спутником какой-то фон.</a:t>
            </a:r>
          </a:p>
        </p:txBody>
      </p:sp>
      <p:pic>
        <p:nvPicPr>
          <p:cNvPr id="7" name="Рисунок 6" descr="Изображение выглядит как луна, природа, Астрономический объект, планета&#10;&#10;Автоматически созданное описание">
            <a:extLst>
              <a:ext uri="{FF2B5EF4-FFF2-40B4-BE49-F238E27FC236}">
                <a16:creationId xmlns:a16="http://schemas.microsoft.com/office/drawing/2014/main" id="{6EF2F775-9A2B-B8B9-E70A-4C02102226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168" y="2304331"/>
            <a:ext cx="2342367" cy="18738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Рисунок 8" descr="Изображение выглядит как транспорт, спутник, пространство, Космическое пространство&#10;&#10;Автоматически созданное описание">
            <a:extLst>
              <a:ext uri="{FF2B5EF4-FFF2-40B4-BE49-F238E27FC236}">
                <a16:creationId xmlns:a16="http://schemas.microsoft.com/office/drawing/2014/main" id="{DDC46FF5-49D6-3252-F35A-FE73EF2043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247" y="2810789"/>
            <a:ext cx="2342367" cy="187389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Рисунок 4" descr="Изображение выглядит как зарисовка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342C0076-84BC-04CF-BEAA-EC40A2677C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318" y="2828804"/>
            <a:ext cx="2342367" cy="187389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Рисунок 10" descr="Стрелка вправо со сплошной заливкой">
            <a:extLst>
              <a:ext uri="{FF2B5EF4-FFF2-40B4-BE49-F238E27FC236}">
                <a16:creationId xmlns:a16="http://schemas.microsoft.com/office/drawing/2014/main" id="{78418304-5911-FDD9-031D-11242C38DD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297652" y="3071979"/>
            <a:ext cx="1387543" cy="1387543"/>
          </a:xfrm>
          <a:prstGeom prst="rect">
            <a:avLst/>
          </a:prstGeom>
        </p:spPr>
      </p:pic>
      <p:pic>
        <p:nvPicPr>
          <p:cNvPr id="13" name="Рисунок 12" descr="Изображение выглядит как Земля, планета, пространство, Космическое пространство&#10;&#10;Автоматически созданное описание">
            <a:extLst>
              <a:ext uri="{FF2B5EF4-FFF2-40B4-BE49-F238E27FC236}">
                <a16:creationId xmlns:a16="http://schemas.microsoft.com/office/drawing/2014/main" id="{9818B68A-07C7-F1CE-3C6C-17DF4F120C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60" y="4791867"/>
            <a:ext cx="2342367" cy="187389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Рисунок 14" descr="Изображение выглядит как транспорт, спутник, пространство, Земля&#10;&#10;Автоматически созданное описание">
            <a:extLst>
              <a:ext uri="{FF2B5EF4-FFF2-40B4-BE49-F238E27FC236}">
                <a16:creationId xmlns:a16="http://schemas.microsoft.com/office/drawing/2014/main" id="{C1D4B1ED-5D05-06A7-C0A4-84D33C75991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247" y="5005398"/>
            <a:ext cx="2342367" cy="187389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Рисунок 16" descr="Изображение выглядит как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77147C6-98FC-91DF-65DD-6271C4B17B8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318" y="4984106"/>
            <a:ext cx="2342367" cy="187389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Рисунок 17" descr="Стрелка вправо со сплошной заливкой">
            <a:extLst>
              <a:ext uri="{FF2B5EF4-FFF2-40B4-BE49-F238E27FC236}">
                <a16:creationId xmlns:a16="http://schemas.microsoft.com/office/drawing/2014/main" id="{BA6BC67B-19F4-0D75-859B-99EC9828E4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297651" y="5227281"/>
            <a:ext cx="1387543" cy="138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92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2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645415-2819-DB5B-6047-5A356502C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9305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ru-RU" dirty="0">
                <a:solidFill>
                  <a:srgbClr val="F0FCFF"/>
                </a:solidFill>
              </a:rPr>
              <a:t>Результаты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907DB0-3B14-6068-4A1C-1BF918AEE7AA}"/>
              </a:ext>
            </a:extLst>
          </p:cNvPr>
          <p:cNvSpPr txBox="1"/>
          <p:nvPr/>
        </p:nvSpPr>
        <p:spPr>
          <a:xfrm>
            <a:off x="838200" y="1067669"/>
            <a:ext cx="9185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err="1">
                <a:solidFill>
                  <a:schemeClr val="bg1"/>
                </a:solidFill>
              </a:rPr>
              <a:t>Дообучив</a:t>
            </a:r>
            <a:r>
              <a:rPr lang="ru-RU" sz="2400" dirty="0">
                <a:solidFill>
                  <a:schemeClr val="bg1"/>
                </a:solidFill>
              </a:rPr>
              <a:t> модель с некоторыми дополнительными параметрами</a:t>
            </a:r>
          </a:p>
        </p:txBody>
      </p:sp>
      <p:pic>
        <p:nvPicPr>
          <p:cNvPr id="6" name="Рисунок 5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26B95383-BFD1-717D-A3D5-6DA337D1F2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28171"/>
            <a:ext cx="12192000" cy="4059185"/>
          </a:xfrm>
          <a:prstGeom prst="rect">
            <a:avLst/>
          </a:prstGeom>
          <a:effectLst>
            <a:outerShdw blurRad="1270000" dist="38100" dir="2700000" sx="200000" sy="200000" algn="tl" rotWithShape="0">
              <a:prstClr val="black">
                <a:alpha val="25000"/>
              </a:prstClr>
            </a:outerShdw>
          </a:effectLst>
        </p:spPr>
      </p:pic>
      <p:pic>
        <p:nvPicPr>
          <p:cNvPr id="7" name="Рисунок 6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878F1207-D360-CB8E-9160-246331D554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" t="90321" r="82676"/>
          <a:stretch/>
        </p:blipFill>
        <p:spPr>
          <a:xfrm>
            <a:off x="7919779" y="3801892"/>
            <a:ext cx="4272221" cy="911741"/>
          </a:xfrm>
          <a:prstGeom prst="rect">
            <a:avLst/>
          </a:prstGeom>
          <a:effectLst>
            <a:outerShdw blurRad="1270000" dist="38100" dir="2700000" sx="200000" sy="200000" algn="tl" rotWithShape="0">
              <a:prstClr val="black">
                <a:alpha val="2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040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E9F550-345C-AFC1-E84D-6B06D03ECE3E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443B4F53-2764-2331-F564-7B1BAE73F7B1}"/>
              </a:ext>
            </a:extLst>
          </p:cNvPr>
          <p:cNvSpPr txBox="1">
            <a:spLocks/>
          </p:cNvSpPr>
          <p:nvPr/>
        </p:nvSpPr>
        <p:spPr>
          <a:xfrm>
            <a:off x="1842319" y="5183392"/>
            <a:ext cx="8507362" cy="13255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gradFill>
                  <a:gsLst>
                    <a:gs pos="88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1000">
                      <a:schemeClr val="tx2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rgbClr val="539FC9"/>
                </a:solidFill>
              </a:rPr>
              <a:t>Маковецкий Д.В.</a:t>
            </a:r>
          </a:p>
          <a:p>
            <a:r>
              <a:rPr lang="ru-RU" sz="2800" dirty="0">
                <a:solidFill>
                  <a:srgbClr val="539FC9"/>
                </a:solidFill>
              </a:rPr>
              <a:t>Ремпель А.Е.</a:t>
            </a:r>
          </a:p>
        </p:txBody>
      </p:sp>
    </p:spTree>
    <p:extLst>
      <p:ext uri="{BB962C8B-B14F-4D97-AF65-F5344CB8AC3E}">
        <p14:creationId xmlns:p14="http://schemas.microsoft.com/office/powerpoint/2010/main" val="356359726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Другая 1">
      <a:majorFont>
        <a:latin typeface="Gill Sans Nova"/>
        <a:ea typeface=""/>
        <a:cs typeface=""/>
      </a:majorFont>
      <a:minorFont>
        <a:latin typeface="Apto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114</Words>
  <Application>Microsoft Office PowerPoint</Application>
  <PresentationFormat>Широкоэкранный</PresentationFormat>
  <Paragraphs>21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Aptos</vt:lpstr>
      <vt:lpstr>Arial</vt:lpstr>
      <vt:lpstr>Gill Sans Nova</vt:lpstr>
      <vt:lpstr>Open Sans</vt:lpstr>
      <vt:lpstr>Segoe UI</vt:lpstr>
      <vt:lpstr>var(--font-heading)</vt:lpstr>
      <vt:lpstr>Тема Office</vt:lpstr>
      <vt:lpstr>Pose Bowl: Detection Track</vt:lpstr>
      <vt:lpstr>Реализация</vt:lpstr>
      <vt:lpstr>Задача</vt:lpstr>
      <vt:lpstr>Что мы добавили для улучшения</vt:lpstr>
      <vt:lpstr>Наше решение оценки (score)</vt:lpstr>
      <vt:lpstr>Процесс</vt:lpstr>
      <vt:lpstr>Результаты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Даниил Маковецкий</dc:creator>
  <cp:lastModifiedBy>Даниил Маковецкий</cp:lastModifiedBy>
  <cp:revision>6</cp:revision>
  <dcterms:created xsi:type="dcterms:W3CDTF">2024-05-21T03:20:43Z</dcterms:created>
  <dcterms:modified xsi:type="dcterms:W3CDTF">2024-05-25T07:43:43Z</dcterms:modified>
</cp:coreProperties>
</file>

<file path=docProps/thumbnail.jpeg>
</file>